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7" r:id="rId4"/>
    <p:sldId id="288" r:id="rId5"/>
    <p:sldId id="284" r:id="rId6"/>
    <p:sldId id="260" r:id="rId7"/>
    <p:sldId id="279" r:id="rId8"/>
    <p:sldId id="274" r:id="rId9"/>
    <p:sldId id="282" r:id="rId10"/>
    <p:sldId id="271" r:id="rId11"/>
    <p:sldId id="290" r:id="rId12"/>
    <p:sldId id="267" r:id="rId13"/>
    <p:sldId id="283" r:id="rId14"/>
    <p:sldId id="285" r:id="rId15"/>
    <p:sldId id="273" r:id="rId16"/>
    <p:sldId id="291" r:id="rId17"/>
    <p:sldId id="268" r:id="rId18"/>
    <p:sldId id="278" r:id="rId19"/>
    <p:sldId id="292" r:id="rId20"/>
    <p:sldId id="293" r:id="rId21"/>
    <p:sldId id="265" r:id="rId22"/>
    <p:sldId id="266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9F9"/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go\Desktop\GIT\Portafolio_2.0\Evidencias%20Documentales\Plan%20de%20Pruebas\Casos%20de%20Prueb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go\Desktop\GIT\Portafolio_2.0\Evidencias%20Documentales\Plan%20de%20Pruebas\Casos%20de%20Prueb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[Casos de Prueba.xlsx]Hoja3!TablaDinámica13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/>
              <a:t>Ejecución de Casos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ivotFmts>
      <c:pivotFmt>
        <c:idx val="0"/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0578827022541339E-2"/>
          <c:y val="0.15038923830645551"/>
          <c:w val="0.91162012262710967"/>
          <c:h val="0.772847185115020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Hoja3!$B$3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E45-4454-A687-EF79D497A9C5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E45-4454-A687-EF79D497A9C5}"/>
              </c:ext>
            </c:extLst>
          </c:dPt>
          <c:dLbls>
            <c:dLbl>
              <c:idx val="0"/>
              <c:layout>
                <c:manualLayout>
                  <c:x val="1.0936132980830811E-7"/>
                  <c:y val="-9.2590769903762027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50" b="1" baseline="0"/>
                      <a:t>APROBADO; </a:t>
                    </a:r>
                    <a:fld id="{3C4B5D64-0D97-48D2-B83B-F66A93EC5A49}" type="VALUE">
                      <a:rPr lang="en-US" sz="1050" b="1" baseline="0"/>
                      <a:pPr>
                        <a:defRPr sz="1050" b="1"/>
                      </a:pPr>
                      <a:t>[VALOR]</a:t>
                    </a:fld>
                    <a:endParaRPr lang="en-US" sz="1050" b="1" baseline="0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503958880139981"/>
                      <c:h val="7.833187518226887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E45-4454-A687-EF79D497A9C5}"/>
                </c:ext>
              </c:extLst>
            </c:dLbl>
            <c:dLbl>
              <c:idx val="1"/>
              <c:layout>
                <c:manualLayout>
                  <c:x val="1.0936132983377078E-7"/>
                  <c:y val="-3.240722513852426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3D53649-8C3D-4ABF-9732-7D4CFCB7CEDF}" type="CATEGORYNAME">
                      <a:rPr lang="en-US" sz="1050" b="1"/>
                      <a:pPr>
                        <a:defRPr sz="1050" b="1"/>
                      </a:pPr>
                      <a:t>[NOMBRE DE CATEGORÍA]</a:t>
                    </a:fld>
                    <a:r>
                      <a:rPr lang="en-US" sz="1050" b="1" baseline="0"/>
                      <a:t>; 11</a:t>
                    </a: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2000240594925632"/>
                      <c:h val="6.907261592300961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E45-4454-A687-EF79D497A9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Hoja3!$A$4:$A$5</c:f>
              <c:strCache>
                <c:ptCount val="2"/>
                <c:pt idx="0">
                  <c:v>OK</c:v>
                </c:pt>
                <c:pt idx="1">
                  <c:v>RECHAZADO</c:v>
                </c:pt>
              </c:strCache>
            </c:strRef>
          </c:cat>
          <c:val>
            <c:numRef>
              <c:f>Hoja3!$B$4:$B$5</c:f>
              <c:numCache>
                <c:formatCode>General</c:formatCode>
                <c:ptCount val="2"/>
                <c:pt idx="0">
                  <c:v>61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45-4454-A687-EF79D497A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31455295"/>
        <c:axId val="531448639"/>
      </c:barChart>
      <c:catAx>
        <c:axId val="53145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31448639"/>
        <c:crosses val="autoZero"/>
        <c:auto val="1"/>
        <c:lblAlgn val="ctr"/>
        <c:lblOffset val="100"/>
        <c:noMultiLvlLbl val="0"/>
      </c:catAx>
      <c:valAx>
        <c:axId val="53144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3145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[Casos de Prueba.xlsx]Hoja4!TablaDinámica18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b="1"/>
              <a:t>Estado Final</a:t>
            </a:r>
            <a:r>
              <a:rPr lang="es-CL" b="1" baseline="0"/>
              <a:t> de </a:t>
            </a:r>
            <a:r>
              <a:rPr lang="es-CL" b="1"/>
              <a:t>Defectos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Hoja4!$B$3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D2-4925-9DD1-B62DB8C87E70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D2-4925-9DD1-B62DB8C87E70}"/>
              </c:ext>
            </c:extLst>
          </c:dPt>
          <c:dLbls>
            <c:dLbl>
              <c:idx val="0"/>
              <c:layout>
                <c:manualLayout>
                  <c:x val="8.7760753744671807E-2"/>
                  <c:y val="-2.3005933690803986E-2"/>
                </c:manualLayout>
              </c:layout>
              <c:tx>
                <c:rich>
                  <a:bodyPr/>
                  <a:lstStyle/>
                  <a:p>
                    <a:fld id="{2E93F522-E6EA-4891-B601-E5B20BEC6721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8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759216574128"/>
                      <c:h val="9.161393169412104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D2-4925-9DD1-B62DB8C87E70}"/>
                </c:ext>
              </c:extLst>
            </c:dLbl>
            <c:dLbl>
              <c:idx val="1"/>
              <c:layout>
                <c:manualLayout>
                  <c:x val="-4.244030648362012E-2"/>
                  <c:y val="-1.388888888888888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2D2-4925-9DD1-B62DB8C87E70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Hoja4!$A$4:$A$6</c:f>
              <c:strCache>
                <c:ptCount val="2"/>
                <c:pt idx="0">
                  <c:v>Corregido</c:v>
                </c:pt>
                <c:pt idx="1">
                  <c:v>Mejora</c:v>
                </c:pt>
              </c:strCache>
            </c:strRef>
          </c:cat>
          <c:val>
            <c:numRef>
              <c:f>Hoja4!$B$4:$B$6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D2-4925-9DD1-B62DB8C87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314899" y="1304431"/>
            <a:ext cx="2389223" cy="1538514"/>
            <a:chOff x="650935" y="1170865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650935" y="1170865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900415" y="1478457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  <p:sp>
        <p:nvSpPr>
          <p:cNvPr id="26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No Funcionales</a:t>
            </a:r>
          </a:p>
        </p:txBody>
      </p:sp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77" y="2120264"/>
            <a:ext cx="3817257" cy="3871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3" y="2487928"/>
            <a:ext cx="3879431" cy="252163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020958" y="0"/>
            <a:ext cx="8195736" cy="6858000"/>
            <a:chOff x="2020958" y="0"/>
            <a:chExt cx="8195736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020958" y="1744394"/>
              <a:ext cx="4548654" cy="4246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69" y="0"/>
              <a:ext cx="6080125" cy="6858000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9" y="0"/>
            <a:ext cx="54557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4" y="2108100"/>
            <a:ext cx="3171825" cy="3305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73" y="2037760"/>
            <a:ext cx="3879431" cy="2521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" y="1630881"/>
            <a:ext cx="5371126" cy="425961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2981" y="1630881"/>
            <a:ext cx="9130823" cy="4657377"/>
            <a:chOff x="572981" y="1630881"/>
            <a:chExt cx="9130823" cy="4657377"/>
          </a:xfrm>
        </p:grpSpPr>
        <p:sp>
          <p:nvSpPr>
            <p:cNvPr id="8" name="Rectángulo 7"/>
            <p:cNvSpPr/>
            <p:nvPr/>
          </p:nvSpPr>
          <p:spPr>
            <a:xfrm>
              <a:off x="572981" y="1630881"/>
              <a:ext cx="7769161" cy="465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164" y="1630881"/>
              <a:ext cx="6201640" cy="3705742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1336281" y="2419344"/>
            <a:ext cx="2643408" cy="3166520"/>
            <a:chOff x="1336281" y="2419344"/>
            <a:chExt cx="2643408" cy="3166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732" y="2419344"/>
              <a:ext cx="1743432" cy="175846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336281" y="4371658"/>
              <a:ext cx="2643408" cy="121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882888" cy="56248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50" y="914004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F0FA5C-CC9A-4E01-93AF-887EA5F17356}"/>
              </a:ext>
            </a:extLst>
          </p:cNvPr>
          <p:cNvSpPr txBox="1"/>
          <p:nvPr/>
        </p:nvSpPr>
        <p:spPr>
          <a:xfrm flipH="1">
            <a:off x="9227555" y="464105"/>
            <a:ext cx="29644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Compra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D0EED-5B11-4956-9AC5-7B6B677C01FD}"/>
              </a:ext>
            </a:extLst>
          </p:cNvPr>
          <p:cNvSpPr txBox="1"/>
          <p:nvPr/>
        </p:nvSpPr>
        <p:spPr>
          <a:xfrm flipH="1">
            <a:off x="0" y="6488668"/>
            <a:ext cx="296444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Pedido</a:t>
            </a:r>
          </a:p>
        </p:txBody>
      </p:sp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FC30B-1442-44D5-A946-3D3ED47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90" y="603664"/>
            <a:ext cx="10515600" cy="1325563"/>
          </a:xfrm>
        </p:spPr>
        <p:txBody>
          <a:bodyPr/>
          <a:lstStyle/>
          <a:p>
            <a:r>
              <a:rPr lang="es-ES" dirty="0"/>
              <a:t>Plan Pruebas de Errores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3E9CF52-300C-4533-8438-4BEF299BA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218811"/>
              </p:ext>
            </p:extLst>
          </p:nvPr>
        </p:nvGraphicFramePr>
        <p:xfrm>
          <a:off x="660193" y="2478157"/>
          <a:ext cx="5024990" cy="4014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A61C2B1-B23B-4843-88BB-CCCAE8E8B9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365725"/>
              </p:ext>
            </p:extLst>
          </p:nvPr>
        </p:nvGraphicFramePr>
        <p:xfrm>
          <a:off x="6461029" y="1633496"/>
          <a:ext cx="5359910" cy="4620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06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75228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97024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BC3B2F0E-8A23-4B41-9265-3F5130F2396D}"/>
              </a:ext>
            </a:extLst>
          </p:cNvPr>
          <p:cNvGrpSpPr/>
          <p:nvPr/>
        </p:nvGrpSpPr>
        <p:grpSpPr>
          <a:xfrm>
            <a:off x="4251577" y="3441652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CDD46D23-347A-4311-99CF-DD6D7318E91B}"/>
              </a:ext>
            </a:extLst>
          </p:cNvPr>
          <p:cNvSpPr/>
          <p:nvPr/>
        </p:nvSpPr>
        <p:spPr>
          <a:xfrm>
            <a:off x="5054685" y="5189632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otón de acción: ir al final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899DD40-02DD-49C7-AA03-314D52B3F865}"/>
              </a:ext>
            </a:extLst>
          </p:cNvPr>
          <p:cNvSpPr/>
          <p:nvPr/>
        </p:nvSpPr>
        <p:spPr>
          <a:xfrm>
            <a:off x="-1" y="6387152"/>
            <a:ext cx="736979" cy="470847"/>
          </a:xfrm>
          <a:prstGeom prst="actionButtonE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CB9371-C90E-4443-BFA9-C2633D974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9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5F2A3-92D3-4E8D-A30C-46A53F2F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59F41A-D757-4C29-AAFD-F0EF2EBC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354842BB-A474-4CCD-9FDE-D3064358C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504"/>
            <a:ext cx="11661913" cy="6884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635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35" y="850006"/>
            <a:ext cx="2029682" cy="685950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72" y="5885739"/>
            <a:ext cx="2562125" cy="463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CL" sz="2400" dirty="0"/>
              <a:t>Base de Datos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11457" y="1761483"/>
            <a:ext cx="2155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L" sz="3200" dirty="0"/>
              <a:t>Contexto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20083" y="3095239"/>
            <a:ext cx="2649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Problemática 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944709" y="2346258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200063" y="4516247"/>
            <a:ext cx="3489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Solución (Software)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1944708" y="3618459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449242" y="5812199"/>
            <a:ext cx="21409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400" dirty="0"/>
              <a:t>Diagrama </a:t>
            </a:r>
          </a:p>
          <a:p>
            <a:r>
              <a:rPr lang="es-CL" sz="2400" dirty="0"/>
              <a:t>de Arquitectura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1306148" y="5039467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3215670" y="5039467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 txBox="1">
            <a:spLocks/>
          </p:cNvSpPr>
          <p:nvPr/>
        </p:nvSpPr>
        <p:spPr>
          <a:xfrm>
            <a:off x="5896657" y="5922790"/>
            <a:ext cx="2562125" cy="4636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Planificación</a:t>
            </a:r>
            <a:endParaRPr lang="es-CL" sz="2400" dirty="0"/>
          </a:p>
        </p:txBody>
      </p:sp>
      <p:sp>
        <p:nvSpPr>
          <p:cNvPr id="25" name="Rectángulo 24"/>
          <p:cNvSpPr/>
          <p:nvPr/>
        </p:nvSpPr>
        <p:spPr>
          <a:xfrm>
            <a:off x="6774838" y="1577907"/>
            <a:ext cx="2760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L" sz="3200" dirty="0"/>
              <a:t>Documentos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5640653" y="3149276"/>
            <a:ext cx="20906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RF &amp;  RNF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L" sz="2800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6885017" y="2162682"/>
            <a:ext cx="451901" cy="9058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5703871" y="4535466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Casos De Uso</a:t>
            </a:r>
          </a:p>
        </p:txBody>
      </p:sp>
      <p:cxnSp>
        <p:nvCxnSpPr>
          <p:cNvPr id="29" name="Conector recto de flecha 28"/>
          <p:cNvCxnSpPr/>
          <p:nvPr/>
        </p:nvCxnSpPr>
        <p:spPr>
          <a:xfrm>
            <a:off x="8965145" y="2131806"/>
            <a:ext cx="680756" cy="9634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/>
          <p:cNvSpPr/>
          <p:nvPr/>
        </p:nvSpPr>
        <p:spPr>
          <a:xfrm>
            <a:off x="8458782" y="3144535"/>
            <a:ext cx="215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anose="05000000000000000000" pitchFamily="2" charset="2"/>
              <a:buChar char="ü"/>
            </a:pPr>
            <a:r>
              <a:rPr lang="es-CL" sz="2800" dirty="0" err="1"/>
              <a:t>Mock</a:t>
            </a:r>
            <a:r>
              <a:rPr lang="es-CL" sz="2800" dirty="0"/>
              <a:t> Ups</a:t>
            </a:r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6910655" y="5012722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9771889" y="3726296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6880322" y="3743515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/>
        </p:nvSpPr>
        <p:spPr>
          <a:xfrm>
            <a:off x="8819307" y="4535466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10" grpId="0"/>
      <p:bldP spid="12" grpId="0"/>
      <p:bldP spid="24" grpId="0"/>
      <p:bldP spid="25" grpId="0"/>
      <p:bldP spid="26" grpId="0"/>
      <p:bldP spid="28" grpId="0"/>
      <p:bldP spid="30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FCC07-61A9-46C7-9CB3-200038F0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C18F53-72AE-4C7B-BD7B-21E68084A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D80A3AD3-B766-4FDE-9D81-442DF2448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23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1FBF3-81E1-48D7-9060-A37766B59C55}"/>
              </a:ext>
            </a:extLst>
          </p:cNvPr>
          <p:cNvSpPr/>
          <p:nvPr/>
        </p:nvSpPr>
        <p:spPr>
          <a:xfrm>
            <a:off x="2198981" y="1184952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ECONOMÍA 2017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1"/>
          <a:stretch/>
        </p:blipFill>
        <p:spPr>
          <a:xfrm>
            <a:off x="983113" y="949531"/>
            <a:ext cx="1156255" cy="1072284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3167393" y="2673189"/>
            <a:ext cx="2022751" cy="20665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339947" y="3244820"/>
            <a:ext cx="1733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284420" y="4739781"/>
            <a:ext cx="178869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Chile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echa derecha 4"/>
          <p:cNvSpPr/>
          <p:nvPr/>
        </p:nvSpPr>
        <p:spPr>
          <a:xfrm rot="816248">
            <a:off x="5399563" y="3884569"/>
            <a:ext cx="1365161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7390410" y="4140616"/>
            <a:ext cx="1493908" cy="14843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507439" y="4574793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s-ES" sz="3200" dirty="0"/>
              <a:t>39,8%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857114" y="5646589"/>
            <a:ext cx="25605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Grandes Empresas</a:t>
            </a:r>
            <a:endParaRPr lang="es-ES" sz="2400" dirty="0"/>
          </a:p>
        </p:txBody>
      </p:sp>
      <p:sp>
        <p:nvSpPr>
          <p:cNvPr id="13" name="Flecha derecha 12"/>
          <p:cNvSpPr/>
          <p:nvPr/>
        </p:nvSpPr>
        <p:spPr>
          <a:xfrm rot="20555488">
            <a:off x="5337155" y="2627742"/>
            <a:ext cx="1365161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/>
          <p:cNvSpPr/>
          <p:nvPr/>
        </p:nvSpPr>
        <p:spPr>
          <a:xfrm>
            <a:off x="7409187" y="1803644"/>
            <a:ext cx="1493908" cy="14843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7117454" y="2253423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48,6%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7000578" y="3234411"/>
            <a:ext cx="25605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lvl="0"/>
            <a:r>
              <a:rPr lang="es-ES" sz="2400" dirty="0"/>
              <a:t>Familiares o Pymes</a:t>
            </a:r>
          </a:p>
        </p:txBody>
      </p:sp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/>
      <p:bldP spid="4" grpId="0"/>
      <p:bldP spid="10" grpId="0" animBg="1"/>
      <p:bldP spid="11" grpId="0"/>
      <p:bldP spid="12" grpId="0"/>
      <p:bldP spid="14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br>
              <a:rPr lang="es-CL" sz="4000" dirty="0"/>
            </a:br>
            <a:br>
              <a:rPr lang="es-CL" sz="1800" dirty="0"/>
            </a:b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CL" sz="1800" dirty="0"/>
            </a:br>
            <a:br>
              <a:rPr lang="es-ES" sz="1800" dirty="0">
                <a:latin typeface="+mn-lt"/>
              </a:rPr>
            </a:b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61" y="1918575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53" y="19362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2F9366-48A8-40B1-B85C-166083C23958}"/>
              </a:ext>
            </a:extLst>
          </p:cNvPr>
          <p:cNvSpPr txBox="1"/>
          <p:nvPr/>
        </p:nvSpPr>
        <p:spPr>
          <a:xfrm>
            <a:off x="7554057" y="129038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71" y="5583445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0E640F-8106-4203-9DD2-1B143006D639}"/>
              </a:ext>
            </a:extLst>
          </p:cNvPr>
          <p:cNvSpPr txBox="1"/>
          <p:nvPr/>
        </p:nvSpPr>
        <p:spPr>
          <a:xfrm>
            <a:off x="1098416" y="5827273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17" y="4644625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AE7CA88-FC8C-46B2-88B6-3D2D93235BDA}"/>
              </a:ext>
            </a:extLst>
          </p:cNvPr>
          <p:cNvSpPr txBox="1"/>
          <p:nvPr/>
        </p:nvSpPr>
        <p:spPr>
          <a:xfrm>
            <a:off x="1781500" y="487472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8" y="4601801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124D33-B68E-4A5C-A078-483BCA894F74}"/>
              </a:ext>
            </a:extLst>
          </p:cNvPr>
          <p:cNvSpPr txBox="1"/>
          <p:nvPr/>
        </p:nvSpPr>
        <p:spPr>
          <a:xfrm>
            <a:off x="8341359" y="4856128"/>
            <a:ext cx="254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Crear Orden de pedido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E9EB2-79E6-4787-BDB8-B8F9F79736C5}"/>
              </a:ext>
            </a:extLst>
          </p:cNvPr>
          <p:cNvSpPr txBox="1"/>
          <p:nvPr/>
        </p:nvSpPr>
        <p:spPr>
          <a:xfrm>
            <a:off x="1790978" y="1290384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51173E7-6F51-4076-AAA6-67B4B70D4A72}"/>
              </a:ext>
            </a:extLst>
          </p:cNvPr>
          <p:cNvSpPr txBox="1"/>
          <p:nvPr/>
        </p:nvSpPr>
        <p:spPr>
          <a:xfrm>
            <a:off x="7645211" y="5862343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Recepcionar</a:t>
            </a:r>
            <a:r>
              <a:rPr lang="es-ES" b="1" i="1">
                <a:latin typeface="Arial" panose="020B0604020202020204" pitchFamily="34" charset="0"/>
                <a:cs typeface="Arial" panose="020B0604020202020204" pitchFamily="34" charset="0"/>
              </a:rPr>
              <a:t> Productos</a:t>
            </a:r>
            <a:endParaRPr lang="es-E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957" y="5618515"/>
            <a:ext cx="829528" cy="829528"/>
          </a:xfrm>
          <a:prstGeom prst="rect">
            <a:avLst/>
          </a:prstGeom>
        </p:spPr>
      </p:pic>
      <p:sp>
        <p:nvSpPr>
          <p:cNvPr id="2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9558613" y="240729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Solución</a:t>
            </a:r>
          </a:p>
        </p:txBody>
      </p:sp>
      <p:sp>
        <p:nvSpPr>
          <p:cNvPr id="5" name="Flecha izquierda y derecha 4"/>
          <p:cNvSpPr/>
          <p:nvPr/>
        </p:nvSpPr>
        <p:spPr>
          <a:xfrm>
            <a:off x="4623958" y="2602735"/>
            <a:ext cx="2188098" cy="110549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  <p:bldP spid="2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ón de acción: obtener información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B306E60-5BC5-40A3-8B35-F51FA7AD1F5D}"/>
              </a:ext>
            </a:extLst>
          </p:cNvPr>
          <p:cNvSpPr/>
          <p:nvPr/>
        </p:nvSpPr>
        <p:spPr>
          <a:xfrm>
            <a:off x="0" y="6202017"/>
            <a:ext cx="715617" cy="655983"/>
          </a:xfrm>
          <a:prstGeom prst="actionButtonInformat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  <p:bldP spid="9" grpId="0"/>
      <p:bldP spid="11" grpId="0"/>
      <p:bldP spid="1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100</a:t>
              </a:r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% </a:t>
              </a: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  <p:sp>
        <p:nvSpPr>
          <p:cNvPr id="1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489</Words>
  <Application>Microsoft Office PowerPoint</Application>
  <PresentationFormat>Panorámica</PresentationFormat>
  <Paragraphs>166</Paragraphs>
  <Slides>22</Slides>
  <Notes>0</Notes>
  <HiddenSlides>3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Mockups</vt:lpstr>
      <vt:lpstr>Presentación de PowerPoint</vt:lpstr>
      <vt:lpstr>Presentación de PowerPoint</vt:lpstr>
      <vt:lpstr>Presentación de PowerPoint</vt:lpstr>
      <vt:lpstr>Presentación de PowerPoint</vt:lpstr>
      <vt:lpstr>Plan Pruebas de Errores</vt:lpstr>
      <vt:lpstr>Tiempos planificados y Estados de avance</vt:lpstr>
      <vt:lpstr>Presentación de PowerPoint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Nibsa</cp:lastModifiedBy>
  <cp:revision>117</cp:revision>
  <dcterms:created xsi:type="dcterms:W3CDTF">2015-07-01T15:45:01Z</dcterms:created>
  <dcterms:modified xsi:type="dcterms:W3CDTF">2018-07-01T05:51:24Z</dcterms:modified>
</cp:coreProperties>
</file>